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ardo Bold" charset="1" panose="02020804080000020003"/>
      <p:regular r:id="rId24"/>
    </p:embeddedFont>
    <p:embeddedFont>
      <p:font typeface="Open Sauce Bold" charset="1" panose="00000800000000000000"/>
      <p:regular r:id="rId25"/>
    </p:embeddedFont>
    <p:embeddedFont>
      <p:font typeface="Canva Sans" charset="1" panose="020B0503030501040103"/>
      <p:regular r:id="rId26"/>
    </p:embeddedFont>
    <p:embeddedFont>
      <p:font typeface="Open Sauce" charset="1" panose="00000500000000000000"/>
      <p:regular r:id="rId27"/>
    </p:embeddedFont>
    <p:embeddedFont>
      <p:font typeface="Roboto" charset="1" panose="02000000000000000000"/>
      <p:regular r:id="rId28"/>
    </p:embeddedFont>
    <p:embeddedFont>
      <p:font typeface="Roboto Bold" charset="1" panose="02000000000000000000"/>
      <p:regular r:id="rId29"/>
    </p:embeddedFont>
    <p:embeddedFont>
      <p:font typeface="Cardo" charset="1" panose="020206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http://yknzhu.wixsite.com/mbweb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7737" y="436968"/>
            <a:ext cx="12998655" cy="2724930"/>
          </a:xfrm>
          <a:custGeom>
            <a:avLst/>
            <a:gdLst/>
            <a:ahLst/>
            <a:cxnLst/>
            <a:rect r="r" b="b" t="t" l="l"/>
            <a:pathLst>
              <a:path h="2724930" w="12998655">
                <a:moveTo>
                  <a:pt x="0" y="0"/>
                </a:moveTo>
                <a:lnTo>
                  <a:pt x="12998655" y="0"/>
                </a:lnTo>
                <a:lnTo>
                  <a:pt x="12998655" y="2724930"/>
                </a:lnTo>
                <a:lnTo>
                  <a:pt x="0" y="272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374233"/>
            <a:ext cx="3128246" cy="3089862"/>
          </a:xfrm>
          <a:custGeom>
            <a:avLst/>
            <a:gdLst/>
            <a:ahLst/>
            <a:cxnLst/>
            <a:rect r="r" b="b" t="t" l="l"/>
            <a:pathLst>
              <a:path h="3089862" w="3128246">
                <a:moveTo>
                  <a:pt x="0" y="0"/>
                </a:moveTo>
                <a:lnTo>
                  <a:pt x="3128246" y="0"/>
                </a:lnTo>
                <a:lnTo>
                  <a:pt x="3128246" y="3089862"/>
                </a:lnTo>
                <a:lnTo>
                  <a:pt x="0" y="3089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5251" y="4095750"/>
            <a:ext cx="14023627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0F0E0C"/>
                </a:solidFill>
                <a:latin typeface="Cardo Bold"/>
                <a:ea typeface="Cardo Bold"/>
                <a:cs typeface="Cardo Bold"/>
                <a:sym typeface="Cardo Bold"/>
              </a:rPr>
              <a:t>AI-assisted Internship and Job Matchmaker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98925" y="8029089"/>
            <a:ext cx="9367467" cy="100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290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By:</a:t>
            </a:r>
          </a:p>
          <a:p>
            <a:pPr algn="l">
              <a:lnSpc>
                <a:spcPts val="4064"/>
              </a:lnSpc>
            </a:pPr>
            <a:r>
              <a:rPr lang="en-US" sz="290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Ashish Namdeo, Mohith Kanthamneni, Kaung Khant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8983" y="419100"/>
            <a:ext cx="1559525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How BERT is used in Internsloth?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02995"/>
            <a:ext cx="16060258" cy="814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5"/>
              </a:lnSpc>
            </a:pPr>
          </a:p>
          <a:p>
            <a:pPr algn="just" marL="630874" indent="-315437" lvl="1">
              <a:lnSpc>
                <a:spcPts val="4675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Reads the resume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bidirectionally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left &lt;-&gt; right, meaning it understands the relationship between skills, experience, and roles no matter where they appear in text.</a:t>
            </a:r>
          </a:p>
          <a:p>
            <a:pPr algn="l">
              <a:lnSpc>
                <a:spcPts val="4675"/>
              </a:lnSpc>
            </a:pPr>
          </a:p>
          <a:p>
            <a:pPr algn="l" marL="630874" indent="-315437" lvl="1">
              <a:lnSpc>
                <a:spcPts val="4675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Understand the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context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of the resume — not just predict next words unlike GPT transformers.</a:t>
            </a:r>
          </a:p>
          <a:p>
            <a:pPr algn="l">
              <a:lnSpc>
                <a:spcPts val="4675"/>
              </a:lnSpc>
            </a:pPr>
          </a:p>
          <a:p>
            <a:pPr algn="l" marL="630874" indent="-315437" lvl="1">
              <a:lnSpc>
                <a:spcPts val="4675"/>
              </a:lnSpc>
              <a:buFont typeface="Arial"/>
              <a:buChar char="•"/>
            </a:pP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Captures context and synonyms, aligning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 phrases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job-post wording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far better than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TF-IDF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(or)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Word2Vec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(e.g. JS &lt;-&gt; Java Script, ML &lt;-&gt; Machine Learning)</a:t>
            </a:r>
          </a:p>
          <a:p>
            <a:pPr algn="l">
              <a:lnSpc>
                <a:spcPts val="4675"/>
              </a:lnSpc>
            </a:pPr>
          </a:p>
          <a:p>
            <a:pPr algn="l" marL="630874" indent="-315437" lvl="1">
              <a:lnSpc>
                <a:spcPts val="467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ingle label classification, Input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one full resume (as plain text). </a:t>
            </a:r>
            <a:r>
              <a:rPr lang="en-US" b="true" sz="29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</a:t>
            </a:r>
            <a:r>
              <a:rPr lang="en-US" sz="292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one label (e.g., "Backend Developer", "Data Scientist", etc.).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98798"/>
            <a:ext cx="4683420" cy="4683420"/>
          </a:xfrm>
          <a:custGeom>
            <a:avLst/>
            <a:gdLst/>
            <a:ahLst/>
            <a:cxnLst/>
            <a:rect r="r" b="b" t="t" l="l"/>
            <a:pathLst>
              <a:path h="4683420" w="4683420">
                <a:moveTo>
                  <a:pt x="0" y="0"/>
                </a:moveTo>
                <a:lnTo>
                  <a:pt x="4683420" y="0"/>
                </a:lnTo>
                <a:lnTo>
                  <a:pt x="4683420" y="4683420"/>
                </a:lnTo>
                <a:lnTo>
                  <a:pt x="0" y="4683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13654" y="457200"/>
            <a:ext cx="1553972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Job Search API (Adzuna)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54398" y="3373658"/>
            <a:ext cx="10887326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tool that allows apps (or) websites to search for job listings from all over the internet.</a:t>
            </a:r>
          </a:p>
          <a:p>
            <a:pPr algn="just">
              <a:lnSpc>
                <a:spcPts val="4500"/>
              </a:lnSpc>
            </a:pP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Use the Predicted role from the BERT NLP model to search the relevant job results using Adzuna API.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9525" y="7352773"/>
            <a:ext cx="18045950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 End Point </a:t>
            </a:r>
            <a:r>
              <a:rPr lang="en-US" sz="2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 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https://api.adzuna.com/v1/api/jobs/us/search/5?app_id=${application_id}&amp;app_key=${key_value}&amp;results_per_page=10&amp;</a:t>
            </a:r>
            <a:r>
              <a:rPr lang="en-US" sz="2999">
                <a:solidFill>
                  <a:srgbClr val="279B37"/>
                </a:solidFill>
                <a:latin typeface="Roboto"/>
                <a:ea typeface="Roboto"/>
                <a:cs typeface="Roboto"/>
                <a:sym typeface="Roboto"/>
              </a:rPr>
              <a:t>title_only=${</a:t>
            </a:r>
            <a:r>
              <a:rPr lang="en-US" b="true" sz="2999">
                <a:solidFill>
                  <a:srgbClr val="279B37"/>
                </a:solidFill>
                <a:latin typeface="Roboto Bold"/>
                <a:ea typeface="Roboto Bold"/>
                <a:cs typeface="Roboto Bold"/>
                <a:sym typeface="Roboto Bold"/>
              </a:rPr>
              <a:t>predicted_role</a:t>
            </a:r>
            <a:r>
              <a:rPr lang="en-US" sz="2999">
                <a:solidFill>
                  <a:srgbClr val="279B37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1968" y="950092"/>
            <a:ext cx="8530755" cy="8251058"/>
          </a:xfrm>
          <a:custGeom>
            <a:avLst/>
            <a:gdLst/>
            <a:ahLst/>
            <a:cxnLst/>
            <a:rect r="r" b="b" t="t" l="l"/>
            <a:pathLst>
              <a:path h="8251058" w="8530755">
                <a:moveTo>
                  <a:pt x="0" y="0"/>
                </a:moveTo>
                <a:lnTo>
                  <a:pt x="8530755" y="0"/>
                </a:lnTo>
                <a:lnTo>
                  <a:pt x="8530755" y="8251058"/>
                </a:lnTo>
                <a:lnTo>
                  <a:pt x="0" y="8251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758580"/>
            <a:ext cx="134144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8780" y="3098025"/>
            <a:ext cx="7732629" cy="407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103" indent="-253052" lvl="1">
              <a:lnSpc>
                <a:spcPts val="3281"/>
              </a:lnSpc>
              <a:buFont typeface="Arial"/>
              <a:buChar char="•"/>
            </a:pP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Small classes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(Advocate = 20) hit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1.0/1.00/1.00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precision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recall 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and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f-1 score</a:t>
            </a:r>
          </a:p>
          <a:p>
            <a:pPr algn="l">
              <a:lnSpc>
                <a:spcPts val="3281"/>
              </a:lnSpc>
            </a:pPr>
          </a:p>
          <a:p>
            <a:pPr algn="l" marL="1012206" indent="-337402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Reality check: one extra mistake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would drop F1 to 0.95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so the perfect scores still mean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vulnerable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; more data would stabilize them</a:t>
            </a:r>
          </a:p>
          <a:p>
            <a:pPr algn="l">
              <a:lnSpc>
                <a:spcPts val="3281"/>
              </a:lnSpc>
            </a:pPr>
          </a:p>
          <a:p>
            <a:pPr algn="l" marL="506103" indent="-253052" lvl="1">
              <a:lnSpc>
                <a:spcPts val="3281"/>
              </a:lnSpc>
              <a:buFont typeface="Arial"/>
              <a:buChar char="•"/>
            </a:pP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Largest class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(Java Developer = 84) still holds </a:t>
            </a:r>
            <a:r>
              <a:rPr lang="en-US" b="true" sz="23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0.99 F1 score</a:t>
            </a:r>
            <a:r>
              <a:rPr lang="en-US" sz="234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which means credible and reliable for large examples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29108" y="4538594"/>
            <a:ext cx="9201279" cy="1312289"/>
          </a:xfrm>
          <a:custGeom>
            <a:avLst/>
            <a:gdLst/>
            <a:ahLst/>
            <a:cxnLst/>
            <a:rect r="r" b="b" t="t" l="l"/>
            <a:pathLst>
              <a:path h="1312289" w="9201279">
                <a:moveTo>
                  <a:pt x="0" y="0"/>
                </a:moveTo>
                <a:lnTo>
                  <a:pt x="9201279" y="0"/>
                </a:lnTo>
                <a:lnTo>
                  <a:pt x="9201279" y="1312289"/>
                </a:lnTo>
                <a:lnTo>
                  <a:pt x="0" y="1312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26865" y="3730104"/>
            <a:ext cx="6803521" cy="808490"/>
          </a:xfrm>
          <a:custGeom>
            <a:avLst/>
            <a:gdLst/>
            <a:ahLst/>
            <a:cxnLst/>
            <a:rect r="r" b="b" t="t" l="l"/>
            <a:pathLst>
              <a:path h="808490" w="6803521">
                <a:moveTo>
                  <a:pt x="0" y="0"/>
                </a:moveTo>
                <a:lnTo>
                  <a:pt x="6803522" y="0"/>
                </a:lnTo>
                <a:lnTo>
                  <a:pt x="6803522" y="808490"/>
                </a:lnTo>
                <a:lnTo>
                  <a:pt x="0" y="80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71842" y="2495070"/>
          <a:ext cx="7742891" cy="6711625"/>
        </p:xfrm>
        <a:graphic>
          <a:graphicData uri="http://schemas.openxmlformats.org/drawingml/2006/table">
            <a:tbl>
              <a:tblPr/>
              <a:tblGrid>
                <a:gridCol w="3871445"/>
                <a:gridCol w="3871445"/>
              </a:tblGrid>
              <a:tr h="10607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Score &amp; Plain Meaning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646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0.99 — the model gets the right job label on 99 out of 100 résumés.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36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Macro-average 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0.99 — even the small, hard-to-find job categories score about 99 %; the model doesn’t ignore rare roles.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07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Weighted-average 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rdo"/>
                          <a:ea typeface="Cardo"/>
                          <a:cs typeface="Cardo"/>
                          <a:sym typeface="Cardo"/>
                        </a:rPr>
                        <a:t>0.99 — when we give big categories more weight (to mirror real data), performance is still 99 %, so common roles are covered just as well.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758580"/>
            <a:ext cx="134144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02804" y="2740888"/>
            <a:ext cx="9061902" cy="5595388"/>
          </a:xfrm>
          <a:custGeom>
            <a:avLst/>
            <a:gdLst/>
            <a:ahLst/>
            <a:cxnLst/>
            <a:rect r="r" b="b" t="t" l="l"/>
            <a:pathLst>
              <a:path h="5595388" w="9061902">
                <a:moveTo>
                  <a:pt x="0" y="0"/>
                </a:moveTo>
                <a:lnTo>
                  <a:pt x="9061902" y="0"/>
                </a:lnTo>
                <a:lnTo>
                  <a:pt x="9061902" y="5595388"/>
                </a:lnTo>
                <a:lnTo>
                  <a:pt x="0" y="55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4" t="0" r="-133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96" y="313707"/>
            <a:ext cx="1341444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2444" y="1806368"/>
            <a:ext cx="8250360" cy="832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Loss and Accuracy </a:t>
            </a:r>
          </a:p>
          <a:p>
            <a:pPr algn="l">
              <a:lnSpc>
                <a:spcPts val="3480"/>
              </a:lnSpc>
            </a:pPr>
          </a:p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Loss </a:t>
            </a:r>
            <a:r>
              <a:rPr lang="en-US" sz="2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running error score (0 means perfect, higher = more error in accuracy)</a:t>
            </a:r>
          </a:p>
          <a:p>
            <a:pPr algn="l">
              <a:lnSpc>
                <a:spcPts val="3480"/>
              </a:lnSpc>
            </a:pPr>
          </a:p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Sharp fluctuations (loss-spikes) - get smaller each epoch, showing the model is learning tricky resume patterns—not just the easy ones</a:t>
            </a:r>
          </a:p>
          <a:p>
            <a:pPr algn="l">
              <a:lnSpc>
                <a:spcPts val="3480"/>
              </a:lnSpc>
            </a:pPr>
          </a:p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Curve is flattening out, meaning extra epochs would give tiny gains but risk over-fitting</a:t>
            </a: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Three epochs at high accuracy with efficient training - good stopping point</a:t>
            </a:r>
          </a:p>
          <a:p>
            <a:pPr algn="l">
              <a:lnSpc>
                <a:spcPts val="3480"/>
              </a:lnSpc>
            </a:p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34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3959" y="0"/>
            <a:ext cx="11003032" cy="10356604"/>
          </a:xfrm>
          <a:custGeom>
            <a:avLst/>
            <a:gdLst/>
            <a:ahLst/>
            <a:cxnLst/>
            <a:rect r="r" b="b" t="t" l="l"/>
            <a:pathLst>
              <a:path h="10356604" w="11003032">
                <a:moveTo>
                  <a:pt x="0" y="0"/>
                </a:moveTo>
                <a:lnTo>
                  <a:pt x="11003032" y="0"/>
                </a:lnTo>
                <a:lnTo>
                  <a:pt x="11003032" y="10356604"/>
                </a:lnTo>
                <a:lnTo>
                  <a:pt x="0" y="1035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888" y="266700"/>
            <a:ext cx="134144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Confusion Matrix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452" y="6532356"/>
            <a:ext cx="5246984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272" u="sng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Solve?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  <a:r>
              <a:rPr lang="en-US" sz="327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Automatic Testing - </a:t>
            </a:r>
            <a:r>
              <a:rPr lang="en-US" sz="3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target with extra data or multi-label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09528"/>
            <a:ext cx="5170737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Automation Testing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’s keywords similar to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Java Developer 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and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Testing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which are large classes in Dataset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odel picks the more common label when signals collide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43876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06682"/>
            <a:ext cx="1077748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</a:pPr>
            <a:r>
              <a:rPr lang="en-US" b="true" sz="96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Live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1877" y="433387"/>
            <a:ext cx="7130645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7999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214" y="2352126"/>
            <a:ext cx="13596547" cy="74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Automatic Application Submissions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Without manually applying, the system will apply all the real-time job positions on platforms (Potential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ethics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considerations and Data Privacy concerns) </a:t>
            </a:r>
          </a:p>
          <a:p>
            <a:pPr algn="l">
              <a:lnSpc>
                <a:spcPts val="3900"/>
              </a:lnSpc>
            </a:pP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Refining as Intelligent Career Assistance System</a:t>
            </a:r>
          </a:p>
          <a:p>
            <a:pPr algn="l">
              <a:lnSpc>
                <a:spcPts val="3900"/>
              </a:lnSpc>
            </a:pPr>
          </a:p>
          <a:p>
            <a:pPr algn="l" marL="1295400" indent="-431800" lvl="2">
              <a:lnSpc>
                <a:spcPts val="39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Reinforcement Learning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for adaptation to learning advanced features</a:t>
            </a:r>
          </a:p>
          <a:p>
            <a:pPr algn="l">
              <a:lnSpc>
                <a:spcPts val="3900"/>
              </a:lnSpc>
            </a:pPr>
          </a:p>
          <a:p>
            <a:pPr algn="l" marL="1295400" indent="-431800" lvl="2">
              <a:lnSpc>
                <a:spcPts val="39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Web-Scrapping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- gather live internship or job postings and feed them into your matching model</a:t>
            </a:r>
          </a:p>
          <a:p>
            <a:pPr algn="l">
              <a:lnSpc>
                <a:spcPts val="3900"/>
              </a:lnSpc>
            </a:pPr>
          </a:p>
          <a:p>
            <a:pPr algn="l" marL="1295400" indent="-431800" lvl="2">
              <a:lnSpc>
                <a:spcPts val="39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Integration of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Personalized Resume Analysis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 Skill Gap Radar and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Interview-Coach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 current system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9739" y="4312039"/>
            <a:ext cx="12604528" cy="288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42"/>
              </a:lnSpc>
              <a:spcBef>
                <a:spcPct val="0"/>
              </a:spcBef>
            </a:pPr>
            <a:r>
              <a:rPr lang="en-US" b="true" sz="9452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Thank you</a:t>
            </a:r>
          </a:p>
          <a:p>
            <a:pPr algn="ctr" marL="0" indent="0" lvl="0">
              <a:lnSpc>
                <a:spcPts val="11342"/>
              </a:lnSpc>
              <a:spcBef>
                <a:spcPct val="0"/>
              </a:spcBef>
            </a:pPr>
            <a:r>
              <a:rPr lang="en-US" b="true" sz="9452" u="none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998781" y="-3723493"/>
            <a:ext cx="7051175" cy="8406468"/>
            <a:chOff x="0" y="0"/>
            <a:chExt cx="9401566" cy="11208623"/>
          </a:xfrm>
        </p:grpSpPr>
        <p:sp>
          <p:nvSpPr>
            <p:cNvPr name="Freeform 4" id="4"/>
            <p:cNvSpPr/>
            <p:nvPr/>
          </p:nvSpPr>
          <p:spPr>
            <a:xfrm flipH="false" flipV="false" rot="2123307">
              <a:off x="2786108" y="1090831"/>
              <a:ext cx="5528000" cy="5519170"/>
            </a:xfrm>
            <a:custGeom>
              <a:avLst/>
              <a:gdLst/>
              <a:ahLst/>
              <a:cxnLst/>
              <a:rect r="r" b="b" t="t" l="l"/>
              <a:pathLst>
                <a:path h="5519170" w="5528000">
                  <a:moveTo>
                    <a:pt x="0" y="0"/>
                  </a:moveTo>
                  <a:lnTo>
                    <a:pt x="5528000" y="0"/>
                  </a:lnTo>
                  <a:lnTo>
                    <a:pt x="5528000" y="5519170"/>
                  </a:lnTo>
                  <a:lnTo>
                    <a:pt x="0" y="5519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24244">
              <a:off x="5239820" y="6532468"/>
              <a:ext cx="3350267" cy="3344915"/>
            </a:xfrm>
            <a:custGeom>
              <a:avLst/>
              <a:gdLst/>
              <a:ahLst/>
              <a:cxnLst/>
              <a:rect r="r" b="b" t="t" l="l"/>
              <a:pathLst>
                <a:path h="3344915" w="3350267">
                  <a:moveTo>
                    <a:pt x="0" y="0"/>
                  </a:moveTo>
                  <a:lnTo>
                    <a:pt x="3350267" y="0"/>
                  </a:lnTo>
                  <a:lnTo>
                    <a:pt x="3350267" y="3344916"/>
                  </a:lnTo>
                  <a:lnTo>
                    <a:pt x="0" y="3344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770015">
              <a:off x="452780" y="6160506"/>
              <a:ext cx="4601780" cy="4594429"/>
            </a:xfrm>
            <a:custGeom>
              <a:avLst/>
              <a:gdLst/>
              <a:ahLst/>
              <a:cxnLst/>
              <a:rect r="r" b="b" t="t" l="l"/>
              <a:pathLst>
                <a:path h="4594429" w="4601780">
                  <a:moveTo>
                    <a:pt x="0" y="0"/>
                  </a:moveTo>
                  <a:lnTo>
                    <a:pt x="4601780" y="0"/>
                  </a:lnTo>
                  <a:lnTo>
                    <a:pt x="4601780" y="4594429"/>
                  </a:lnTo>
                  <a:lnTo>
                    <a:pt x="0" y="459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384267" y="4312039"/>
            <a:ext cx="6096657" cy="7850315"/>
            <a:chOff x="0" y="0"/>
            <a:chExt cx="8128876" cy="10467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6150" y="0"/>
              <a:ext cx="5083875" cy="5075754"/>
            </a:xfrm>
            <a:custGeom>
              <a:avLst/>
              <a:gdLst/>
              <a:ahLst/>
              <a:cxnLst/>
              <a:rect r="r" b="b" t="t" l="l"/>
              <a:pathLst>
                <a:path h="5075754" w="5083875">
                  <a:moveTo>
                    <a:pt x="0" y="0"/>
                  </a:moveTo>
                  <a:lnTo>
                    <a:pt x="5083875" y="0"/>
                  </a:lnTo>
                  <a:lnTo>
                    <a:pt x="5083875" y="5075754"/>
                  </a:lnTo>
                  <a:lnTo>
                    <a:pt x="0" y="5075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2247552">
              <a:off x="4429994" y="3537663"/>
              <a:ext cx="3081103" cy="3076182"/>
            </a:xfrm>
            <a:custGeom>
              <a:avLst/>
              <a:gdLst/>
              <a:ahLst/>
              <a:cxnLst/>
              <a:rect r="r" b="b" t="t" l="l"/>
              <a:pathLst>
                <a:path h="3076182" w="3081103">
                  <a:moveTo>
                    <a:pt x="0" y="0"/>
                  </a:moveTo>
                  <a:lnTo>
                    <a:pt x="3081103" y="0"/>
                  </a:lnTo>
                  <a:lnTo>
                    <a:pt x="3081103" y="3076182"/>
                  </a:lnTo>
                  <a:lnTo>
                    <a:pt x="0" y="3076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2893323">
              <a:off x="869239" y="5368891"/>
              <a:ext cx="4232068" cy="4225308"/>
            </a:xfrm>
            <a:custGeom>
              <a:avLst/>
              <a:gdLst/>
              <a:ahLst/>
              <a:cxnLst/>
              <a:rect r="r" b="b" t="t" l="l"/>
              <a:pathLst>
                <a:path h="4225308" w="4232068">
                  <a:moveTo>
                    <a:pt x="0" y="0"/>
                  </a:moveTo>
                  <a:lnTo>
                    <a:pt x="4232068" y="0"/>
                  </a:lnTo>
                  <a:lnTo>
                    <a:pt x="4232068" y="4225308"/>
                  </a:lnTo>
                  <a:lnTo>
                    <a:pt x="0" y="422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3611" y="2709378"/>
            <a:ext cx="8903151" cy="638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Introduction 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Methodology 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Challenges 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Dataset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System Architecture 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Result and Evaluation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Live Demo</a:t>
            </a:r>
          </a:p>
          <a:p>
            <a:pPr algn="l" marL="647697" indent="-323848" lvl="1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Work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8400211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04981" y="1568807"/>
            <a:ext cx="5858614" cy="7543800"/>
            <a:chOff x="0" y="0"/>
            <a:chExt cx="7811485" cy="1005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2786" y="0"/>
              <a:ext cx="4885376" cy="4877572"/>
            </a:xfrm>
            <a:custGeom>
              <a:avLst/>
              <a:gdLst/>
              <a:ahLst/>
              <a:cxnLst/>
              <a:rect r="r" b="b" t="t" l="l"/>
              <a:pathLst>
                <a:path h="4877572" w="4885376">
                  <a:moveTo>
                    <a:pt x="0" y="0"/>
                  </a:moveTo>
                  <a:lnTo>
                    <a:pt x="4885376" y="0"/>
                  </a:lnTo>
                  <a:lnTo>
                    <a:pt x="4885376" y="4877572"/>
                  </a:lnTo>
                  <a:lnTo>
                    <a:pt x="0" y="4877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2247552">
              <a:off x="4257025" y="3399535"/>
              <a:ext cx="2960802" cy="2956072"/>
            </a:xfrm>
            <a:custGeom>
              <a:avLst/>
              <a:gdLst/>
              <a:ahLst/>
              <a:cxnLst/>
              <a:rect r="r" b="b" t="t" l="l"/>
              <a:pathLst>
                <a:path h="2956072" w="2960802">
                  <a:moveTo>
                    <a:pt x="0" y="0"/>
                  </a:moveTo>
                  <a:lnTo>
                    <a:pt x="2960802" y="0"/>
                  </a:lnTo>
                  <a:lnTo>
                    <a:pt x="2960802" y="2956073"/>
                  </a:lnTo>
                  <a:lnTo>
                    <a:pt x="0" y="295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2893323">
              <a:off x="835299" y="5159263"/>
              <a:ext cx="4066828" cy="4060331"/>
            </a:xfrm>
            <a:custGeom>
              <a:avLst/>
              <a:gdLst/>
              <a:ahLst/>
              <a:cxnLst/>
              <a:rect r="r" b="b" t="t" l="l"/>
              <a:pathLst>
                <a:path h="4060331" w="4066828">
                  <a:moveTo>
                    <a:pt x="0" y="0"/>
                  </a:moveTo>
                  <a:lnTo>
                    <a:pt x="4066828" y="0"/>
                  </a:lnTo>
                  <a:lnTo>
                    <a:pt x="4066828" y="4060331"/>
                  </a:lnTo>
                  <a:lnTo>
                    <a:pt x="0" y="406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0305" y="2238166"/>
            <a:ext cx="10693510" cy="6015100"/>
          </a:xfrm>
          <a:custGeom>
            <a:avLst/>
            <a:gdLst/>
            <a:ahLst/>
            <a:cxnLst/>
            <a:rect r="r" b="b" t="t" l="l"/>
            <a:pathLst>
              <a:path h="6015100" w="10693510">
                <a:moveTo>
                  <a:pt x="0" y="0"/>
                </a:moveTo>
                <a:lnTo>
                  <a:pt x="10693510" y="0"/>
                </a:lnTo>
                <a:lnTo>
                  <a:pt x="10693510" y="6015100"/>
                </a:lnTo>
                <a:lnTo>
                  <a:pt x="0" y="6015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1130" y="419100"/>
            <a:ext cx="134144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7055" y="2610085"/>
            <a:ext cx="7004625" cy="5066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801" indent="-358900" lvl="1">
              <a:lnSpc>
                <a:spcPts val="3989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Manual job and internship searching is tiring, time-consuming, and often leads to the wrong roles.</a:t>
            </a:r>
          </a:p>
          <a:p>
            <a:pPr algn="l">
              <a:lnSpc>
                <a:spcPts val="3989"/>
              </a:lnSpc>
            </a:pPr>
          </a:p>
          <a:p>
            <a:pPr algn="l" marL="717801" indent="-358900" lvl="1">
              <a:lnSpc>
                <a:spcPts val="3989"/>
              </a:lnSpc>
              <a:buFont typeface="Arial"/>
              <a:buChar char="•"/>
            </a:pPr>
            <a:r>
              <a:rPr lang="en-US" b="true" sz="332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InternSloth </a:t>
            </a:r>
            <a:r>
              <a:rPr lang="en-US" sz="332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simplifies these processes by matching relevant skills on a Resume to the most pertinent </a:t>
            </a:r>
            <a:r>
              <a:rPr lang="en-US" b="true" sz="332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</a:t>
            </a:r>
            <a:r>
              <a:rPr lang="en-US" sz="332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internship or job positions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1656" y="1581441"/>
            <a:ext cx="5907062" cy="7646682"/>
          </a:xfrm>
          <a:custGeom>
            <a:avLst/>
            <a:gdLst/>
            <a:ahLst/>
            <a:cxnLst/>
            <a:rect r="r" b="b" t="t" l="l"/>
            <a:pathLst>
              <a:path h="7646682" w="5907062">
                <a:moveTo>
                  <a:pt x="0" y="0"/>
                </a:moveTo>
                <a:lnTo>
                  <a:pt x="5907062" y="0"/>
                </a:lnTo>
                <a:lnTo>
                  <a:pt x="5907062" y="7646682"/>
                </a:lnTo>
                <a:lnTo>
                  <a:pt x="0" y="764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1130" y="362241"/>
            <a:ext cx="134144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Major 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1178" y="1762653"/>
            <a:ext cx="10633565" cy="1078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380" indent="-373190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Messy Resume Text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Re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umes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come in many formats and styles, making it hard to clean and prepare the text for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ly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>
              <a:lnSpc>
                <a:spcPts val="4839"/>
              </a:lnSpc>
            </a:pPr>
          </a:p>
          <a:p>
            <a:pPr algn="l" marL="746380" indent="-373190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Training BERT is Tricky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Fine-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uning BERT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needs powerful GPUs, and it’s easy to make mistakes that can slow down or crash your system.</a:t>
            </a:r>
          </a:p>
          <a:p>
            <a:pPr algn="l">
              <a:lnSpc>
                <a:spcPts val="4839"/>
              </a:lnSpc>
            </a:pPr>
          </a:p>
          <a:p>
            <a:pPr algn="l" marL="746380" indent="-373190" lvl="1">
              <a:lnSpc>
                <a:spcPts val="4839"/>
              </a:lnSpc>
              <a:buFont typeface="Arial"/>
              <a:buChar char="•"/>
            </a:pPr>
            <a:r>
              <a:rPr lang="en-US" b="true" sz="34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Similar Words Confuse the Model: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Without c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ean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ng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nd s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andardiz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 similar words,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BERT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may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45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treat them as completely different, which can hurt accuracy.</a:t>
            </a: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  <a:p>
            <a:pPr algn="l">
              <a:lnSpc>
                <a:spcPts val="324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27937" y="0"/>
            <a:ext cx="6859275" cy="10459725"/>
          </a:xfrm>
          <a:custGeom>
            <a:avLst/>
            <a:gdLst/>
            <a:ahLst/>
            <a:cxnLst/>
            <a:rect r="r" b="b" t="t" l="l"/>
            <a:pathLst>
              <a:path h="10459725" w="6859275">
                <a:moveTo>
                  <a:pt x="0" y="0"/>
                </a:moveTo>
                <a:lnTo>
                  <a:pt x="6859275" y="0"/>
                </a:lnTo>
                <a:lnTo>
                  <a:pt x="6859275" y="10459725"/>
                </a:lnTo>
                <a:lnTo>
                  <a:pt x="0" y="1045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1" r="-3026" b="-6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8867791" cy="8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46"/>
              </a:lnSpc>
              <a:spcBef>
                <a:spcPct val="0"/>
              </a:spcBef>
            </a:pPr>
            <a:r>
              <a:rPr lang="en-US" b="true" sz="5288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6431" y="3294159"/>
            <a:ext cx="12829179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Dataset Source: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Hugging Face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Number of Dataset records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962 samples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Number of Features: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 (column 1 -Category, column 2 - Resume)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Training :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80%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Testing : </a:t>
            </a:r>
            <a:r>
              <a:rPr lang="en-US" b="true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20%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03600" y="419100"/>
            <a:ext cx="1341444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F0E0C"/>
                </a:solidFill>
                <a:latin typeface="Cardo Bold"/>
                <a:ea typeface="Cardo Bold"/>
                <a:cs typeface="Cardo Bold"/>
                <a:sym typeface="Cardo Bold"/>
              </a:rPr>
              <a:t>Dataset</a:t>
            </a:r>
            <a:r>
              <a:rPr lang="en-US" b="true" sz="8000">
                <a:solidFill>
                  <a:srgbClr val="315938"/>
                </a:solidFill>
                <a:latin typeface="Cardo Bold"/>
                <a:ea typeface="Cardo Bold"/>
                <a:cs typeface="Cardo Bold"/>
                <a:sym typeface="Cardo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422" y="1948683"/>
            <a:ext cx="16810434" cy="2439846"/>
          </a:xfrm>
          <a:custGeom>
            <a:avLst/>
            <a:gdLst/>
            <a:ahLst/>
            <a:cxnLst/>
            <a:rect r="r" b="b" t="t" l="l"/>
            <a:pathLst>
              <a:path h="2439846" w="16810434">
                <a:moveTo>
                  <a:pt x="0" y="0"/>
                </a:moveTo>
                <a:lnTo>
                  <a:pt x="16810434" y="0"/>
                </a:lnTo>
                <a:lnTo>
                  <a:pt x="16810434" y="2439846"/>
                </a:lnTo>
                <a:lnTo>
                  <a:pt x="0" y="243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95" r="0" b="-1869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5422" y="4446378"/>
            <a:ext cx="16810434" cy="2357412"/>
          </a:xfrm>
          <a:custGeom>
            <a:avLst/>
            <a:gdLst/>
            <a:ahLst/>
            <a:cxnLst/>
            <a:rect r="r" b="b" t="t" l="l"/>
            <a:pathLst>
              <a:path h="2357412" w="16810434">
                <a:moveTo>
                  <a:pt x="0" y="0"/>
                </a:moveTo>
                <a:lnTo>
                  <a:pt x="16810434" y="0"/>
                </a:lnTo>
                <a:lnTo>
                  <a:pt x="16810434" y="2357412"/>
                </a:lnTo>
                <a:lnTo>
                  <a:pt x="0" y="235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6994" r="0" b="-581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5422" y="6871164"/>
            <a:ext cx="16810434" cy="2395073"/>
          </a:xfrm>
          <a:custGeom>
            <a:avLst/>
            <a:gdLst/>
            <a:ahLst/>
            <a:cxnLst/>
            <a:rect r="r" b="b" t="t" l="l"/>
            <a:pathLst>
              <a:path h="2395073" w="16810434">
                <a:moveTo>
                  <a:pt x="0" y="0"/>
                </a:moveTo>
                <a:lnTo>
                  <a:pt x="16810434" y="0"/>
                </a:lnTo>
                <a:lnTo>
                  <a:pt x="16810434" y="2395073"/>
                </a:lnTo>
                <a:lnTo>
                  <a:pt x="0" y="2395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6" r="0" b="-63486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42144" y="509587"/>
            <a:ext cx="170037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Dataset - Intern Categories and Resume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967" y="2745302"/>
            <a:ext cx="6252326" cy="7186305"/>
          </a:xfrm>
          <a:custGeom>
            <a:avLst/>
            <a:gdLst/>
            <a:ahLst/>
            <a:cxnLst/>
            <a:rect r="r" b="b" t="t" l="l"/>
            <a:pathLst>
              <a:path h="7186305" w="6252326">
                <a:moveTo>
                  <a:pt x="0" y="0"/>
                </a:moveTo>
                <a:lnTo>
                  <a:pt x="6252326" y="0"/>
                </a:lnTo>
                <a:lnTo>
                  <a:pt x="6252326" y="7186305"/>
                </a:lnTo>
                <a:lnTo>
                  <a:pt x="0" y="7186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5" r="-2609" b="-14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9867" y="4314184"/>
            <a:ext cx="9654312" cy="5617423"/>
          </a:xfrm>
          <a:custGeom>
            <a:avLst/>
            <a:gdLst/>
            <a:ahLst/>
            <a:cxnLst/>
            <a:rect r="r" b="b" t="t" l="l"/>
            <a:pathLst>
              <a:path h="5617423" w="9654312">
                <a:moveTo>
                  <a:pt x="0" y="0"/>
                </a:moveTo>
                <a:lnTo>
                  <a:pt x="9654312" y="0"/>
                </a:lnTo>
                <a:lnTo>
                  <a:pt x="9654312" y="5617423"/>
                </a:lnTo>
                <a:lnTo>
                  <a:pt x="0" y="5617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4" r="0" b="-29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21025"/>
            <a:ext cx="182880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Resume Parsing using PyMuPDF Python Library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9121" y="3096461"/>
            <a:ext cx="1057580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PyMuPDF (imp</a:t>
            </a:r>
            <a:r>
              <a:rPr lang="en-US" sz="2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orted as fitz) is a text extraction library in Python used for working with PDF files.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84283" y="1490662"/>
            <a:ext cx="4212446" cy="8348230"/>
          </a:xfrm>
          <a:custGeom>
            <a:avLst/>
            <a:gdLst/>
            <a:ahLst/>
            <a:cxnLst/>
            <a:rect r="r" b="b" t="t" l="l"/>
            <a:pathLst>
              <a:path h="8348230" w="4212446">
                <a:moveTo>
                  <a:pt x="0" y="0"/>
                </a:moveTo>
                <a:lnTo>
                  <a:pt x="4212446" y="0"/>
                </a:lnTo>
                <a:lnTo>
                  <a:pt x="4212446" y="8348231"/>
                </a:lnTo>
                <a:lnTo>
                  <a:pt x="0" y="8348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1" t="-764" r="0" b="-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515" y="8223951"/>
            <a:ext cx="12310768" cy="1390944"/>
          </a:xfrm>
          <a:custGeom>
            <a:avLst/>
            <a:gdLst/>
            <a:ahLst/>
            <a:cxnLst/>
            <a:rect r="r" b="b" t="t" l="l"/>
            <a:pathLst>
              <a:path h="1390944" w="12310768">
                <a:moveTo>
                  <a:pt x="0" y="0"/>
                </a:moveTo>
                <a:lnTo>
                  <a:pt x="12310768" y="0"/>
                </a:lnTo>
                <a:lnTo>
                  <a:pt x="12310768" y="1390944"/>
                </a:lnTo>
                <a:lnTo>
                  <a:pt x="0" y="139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1684" y="490537"/>
            <a:ext cx="1706463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 Natural Language Processing Model - BERT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7972" y="1647825"/>
            <a:ext cx="11204041" cy="700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BERT (Bidirectional Encoder Representations from Transformers) 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Tw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stages of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BERT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Pre-training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Fine-tuning</a:t>
            </a:r>
          </a:p>
          <a:p>
            <a:pPr algn="just">
              <a:lnSpc>
                <a:spcPts val="3900"/>
              </a:lnSpc>
            </a:pP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Pre-trained mode -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large model (24-layer Transformer, 340 M parameters) on a large corpus (Wikipedia + 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http://yknzhu.wixsite.com/mbweb"/>
              </a:rPr>
              <a:t>BookCorpus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) for a long time (1M update steps), used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BERT-base-uncased </a:t>
            </a:r>
          </a:p>
          <a:p>
            <a:pPr algn="just">
              <a:lnSpc>
                <a:spcPts val="3900"/>
              </a:lnSpc>
            </a:pPr>
          </a:p>
          <a:p>
            <a:pPr algn="just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Fine-tuning -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During training, </a:t>
            </a:r>
          </a:p>
          <a:p>
            <a:pPr algn="just">
              <a:lnSpc>
                <a:spcPts val="3900"/>
              </a:lnSpc>
            </a:pPr>
          </a:p>
          <a:p>
            <a:pPr algn="just" marL="1684022" indent="-421005" lvl="3">
              <a:lnSpc>
                <a:spcPts val="3900"/>
              </a:lnSpc>
              <a:buFont typeface="Arial"/>
              <a:buChar char="￭"/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eed in the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resume_content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text  and its </a:t>
            </a:r>
            <a:r>
              <a:rPr lang="en-US" b="true" sz="26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correct job_role</a:t>
            </a: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</a:p>
          <a:p>
            <a:pPr algn="just" marL="1684022" indent="-421005" lvl="3">
              <a:lnSpc>
                <a:spcPts val="3900"/>
              </a:lnSpc>
              <a:buFont typeface="Arial"/>
              <a:buChar char="￭"/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BERT fine-tunes its weights and  learns to associate certain kinds of resumes with specific job roles.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1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DAGmA_fN_CI</dc:identifier>
  <dcterms:modified xsi:type="dcterms:W3CDTF">2011-08-01T06:04:30Z</dcterms:modified>
  <cp:revision>1</cp:revision>
  <dc:title>Intern Sloth</dc:title>
</cp:coreProperties>
</file>